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7" r:id="rId1"/>
  </p:sldMasterIdLst>
  <p:sldIdLst>
    <p:sldId id="267" r:id="rId2"/>
    <p:sldId id="256" r:id="rId3"/>
    <p:sldId id="257" r:id="rId4"/>
    <p:sldId id="258" r:id="rId5"/>
    <p:sldId id="259" r:id="rId6"/>
    <p:sldId id="262" r:id="rId7"/>
    <p:sldId id="260" r:id="rId8"/>
    <p:sldId id="261" r:id="rId9"/>
    <p:sldId id="263" r:id="rId10"/>
    <p:sldId id="264" r:id="rId11"/>
    <p:sldId id="265" r:id="rId12"/>
    <p:sldId id="266"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74" autoAdjust="0"/>
    <p:restoredTop sz="94660"/>
  </p:normalViewPr>
  <p:slideViewPr>
    <p:cSldViewPr snapToGrid="0">
      <p:cViewPr varScale="1">
        <p:scale>
          <a:sx n="73" d="100"/>
          <a:sy n="73" d="100"/>
        </p:scale>
        <p:origin x="58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smtClean="0"/>
              <a:t>11/30/2017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25095039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smtClean="0"/>
              <a:t>11/30/2017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25673326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4EB90BD-B6CE-46B7-997F-7313B992CCDC}" type="datetimeFigureOut">
              <a:rPr lang="en-US" smtClean="0"/>
              <a:t>11/30/2017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29538550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DB9D11F-B188-461D-B23F-39381795C052}" type="datetimeFigureOut">
              <a:rPr lang="en-US" smtClean="0"/>
              <a:t>11/30/2017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2877045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2E6D8D9-55A2-4063-B0F3-121F44549695}" type="datetimeFigureOut">
              <a:rPr lang="en-US" smtClean="0"/>
              <a:t>11/30/2017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7429308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D6E9DEC-419B-4CC5-A080-3B06BD5A8291}" type="datetimeFigureOut">
              <a:rPr lang="en-US" smtClean="0"/>
              <a:t>11/30/2017</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153064829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D6E9DEC-419B-4CC5-A080-3B06BD5A8291}" type="datetimeFigureOut">
              <a:rPr lang="en-US" smtClean="0"/>
              <a:t>11/30/2017</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1290996587"/>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smtClean="0"/>
              <a:t>11/30/2017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4344769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178E61D-D431-422C-9764-11DAFE33AB63}" type="datetimeFigureOut">
              <a:rPr lang="en-US" smtClean="0"/>
              <a:t>11/30/2017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38425802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12DE42F4-6EEF-4EF7-8ED4-2208F0F89A08}" type="datetimeFigureOut">
              <a:rPr lang="en-US" smtClean="0"/>
              <a:t>11/30/2017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7373073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smtClean="0"/>
              <a:t>11/30/2017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464855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smtClean="0"/>
              <a:t>11/30/2017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65484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smtClean="0"/>
              <a:t>11/30/2017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8584987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CE99F462-093F-4566-844B-4C71F2739DA5}" type="datetimeFigureOut">
              <a:rPr lang="en-US" smtClean="0"/>
              <a:t>11/30/2017</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42618978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3D24A7AC-904D-4781-85BA-7D10C17ED021}" type="datetimeFigureOut">
              <a:rPr lang="en-US" smtClean="0"/>
              <a:t>11/30/2017</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173725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E331444B-B92B-4E27-8C94-BB93EAF5CB18}" type="datetimeFigureOut">
              <a:rPr lang="en-US" smtClean="0"/>
              <a:t>11/30/2017</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7678476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smtClean="0"/>
              <a:t>11/30/2017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42662634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D6E9DEC-419B-4CC5-A080-3B06BD5A8291}" type="datetimeFigureOut">
              <a:rPr lang="en-US" smtClean="0"/>
              <a:t>11/30/2017</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2482749431"/>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commons.wikimedia.org/wiki/File:Instagram_logo_2016.svg" TargetMode="Externa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hyperlink" Target="https://commons.wikimedia.org/wiki/File:Instagram_logo.sv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commons.wikimedia.org/wiki/File:Instagram_logo_2016.svg" TargetMode="Externa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hyperlink" Target="https://commons.wikimedia.org/wiki/File:Instagram_logo.svg"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commons.wikimedia.org/wiki/File:Instagram_logo_2016.svg" TargetMode="Externa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DO" dirty="0" smtClean="0"/>
              <a:t>INTEGRATES DEL GRUPO DE EXPOSICION</a:t>
            </a:r>
            <a:endParaRPr lang="en-US" dirty="0"/>
          </a:p>
        </p:txBody>
      </p:sp>
      <p:sp>
        <p:nvSpPr>
          <p:cNvPr id="3" name="Marcador de contenido 2"/>
          <p:cNvSpPr>
            <a:spLocks noGrp="1"/>
          </p:cNvSpPr>
          <p:nvPr>
            <p:ph idx="1"/>
          </p:nvPr>
        </p:nvSpPr>
        <p:spPr/>
        <p:txBody>
          <a:bodyPr/>
          <a:lstStyle/>
          <a:p>
            <a:r>
              <a:rPr lang="es-DO" dirty="0" smtClean="0"/>
              <a:t>NOMBRES                                MATRICULA</a:t>
            </a:r>
          </a:p>
          <a:p>
            <a:r>
              <a:rPr lang="es-DO" dirty="0" smtClean="0"/>
              <a:t>Freddy </a:t>
            </a:r>
            <a:r>
              <a:rPr lang="es-DO" dirty="0" err="1" smtClean="0"/>
              <a:t>Nejia</a:t>
            </a:r>
            <a:r>
              <a:rPr lang="es-DO" dirty="0"/>
              <a:t> </a:t>
            </a:r>
            <a:r>
              <a:rPr lang="es-DO" dirty="0" smtClean="0"/>
              <a:t>                          17-EIIN-1-178</a:t>
            </a:r>
          </a:p>
          <a:p>
            <a:r>
              <a:rPr lang="es-DO" dirty="0" err="1" smtClean="0"/>
              <a:t>Galvin</a:t>
            </a:r>
            <a:r>
              <a:rPr lang="es-DO" dirty="0" smtClean="0"/>
              <a:t> Castillo                        16</a:t>
            </a:r>
            <a:r>
              <a:rPr lang="en-US" dirty="0" smtClean="0"/>
              <a:t>-EIIN-1-096</a:t>
            </a:r>
            <a:endParaRPr lang="es-DO" dirty="0" smtClean="0"/>
          </a:p>
          <a:p>
            <a:r>
              <a:rPr lang="es-DO" dirty="0" smtClean="0"/>
              <a:t>Aura </a:t>
            </a:r>
            <a:r>
              <a:rPr lang="es-DO" dirty="0" err="1" smtClean="0"/>
              <a:t>Nairoby</a:t>
            </a:r>
            <a:r>
              <a:rPr lang="es-DO" dirty="0" smtClean="0"/>
              <a:t> </a:t>
            </a:r>
            <a:r>
              <a:rPr lang="es-DO" dirty="0" err="1" smtClean="0"/>
              <a:t>Florian</a:t>
            </a:r>
            <a:r>
              <a:rPr lang="es-DO" dirty="0" smtClean="0"/>
              <a:t>             10-MIIN-1-125</a:t>
            </a:r>
          </a:p>
          <a:p>
            <a:r>
              <a:rPr lang="es-DO" dirty="0" smtClean="0"/>
              <a:t>Luisa Elena </a:t>
            </a:r>
            <a:r>
              <a:rPr lang="es-DO" dirty="0" err="1" smtClean="0"/>
              <a:t>Rodriguez</a:t>
            </a:r>
            <a:r>
              <a:rPr lang="es-DO" dirty="0" smtClean="0"/>
              <a:t>           16-SIIN-1-052</a:t>
            </a:r>
          </a:p>
          <a:p>
            <a:r>
              <a:rPr lang="es-DO" dirty="0" err="1" smtClean="0"/>
              <a:t>Say</a:t>
            </a:r>
            <a:r>
              <a:rPr lang="es-DO" dirty="0" smtClean="0"/>
              <a:t> </a:t>
            </a:r>
            <a:r>
              <a:rPr lang="es-DO" dirty="0" err="1" smtClean="0"/>
              <a:t>Massiel</a:t>
            </a:r>
            <a:r>
              <a:rPr lang="es-DO" dirty="0"/>
              <a:t> </a:t>
            </a:r>
            <a:r>
              <a:rPr lang="es-DO" smtClean="0"/>
              <a:t>Meran                  16-SIIT-1-076</a:t>
            </a:r>
            <a:endParaRPr lang="es-DO" dirty="0" smtClean="0"/>
          </a:p>
          <a:p>
            <a:endParaRPr lang="en-US" dirty="0"/>
          </a:p>
        </p:txBody>
      </p:sp>
    </p:spTree>
    <p:extLst>
      <p:ext uri="{BB962C8B-B14F-4D97-AF65-F5344CB8AC3E}">
        <p14:creationId xmlns:p14="http://schemas.microsoft.com/office/powerpoint/2010/main" val="39034704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095469" y="452718"/>
            <a:ext cx="8955365" cy="1400530"/>
          </a:xfrm>
        </p:spPr>
        <p:txBody>
          <a:bodyPr/>
          <a:lstStyle/>
          <a:p>
            <a:r>
              <a:rPr lang="en-US" sz="4400" dirty="0" smtClean="0"/>
              <a:t>Impacto de Instagram</a:t>
            </a:r>
            <a:r>
              <a:rPr lang="en-US" sz="4400" dirty="0"/>
              <a:t/>
            </a:r>
            <a:br>
              <a:rPr lang="en-US" sz="4400" dirty="0"/>
            </a:br>
            <a:endParaRPr lang="en-US" dirty="0"/>
          </a:p>
        </p:txBody>
      </p:sp>
      <p:pic>
        <p:nvPicPr>
          <p:cNvPr id="5" name="Content Placeholder 4"/>
          <p:cNvPicPr>
            <a:picLocks noGrp="1" noChangeAspect="1"/>
          </p:cNvPicPr>
          <p:nvPr>
            <p:ph idx="1"/>
          </p:nvPr>
        </p:nvPicPr>
        <p:blipFill>
          <a:blip r:embed="rId2"/>
          <a:stretch>
            <a:fillRect/>
          </a:stretch>
        </p:blipFill>
        <p:spPr>
          <a:xfrm>
            <a:off x="1430446" y="1964603"/>
            <a:ext cx="6636191" cy="3980294"/>
          </a:xfrm>
          <a:prstGeom prst="rect">
            <a:avLst/>
          </a:prstGeom>
        </p:spPr>
      </p:pic>
    </p:spTree>
    <p:extLst>
      <p:ext uri="{BB962C8B-B14F-4D97-AF65-F5344CB8AC3E}">
        <p14:creationId xmlns:p14="http://schemas.microsoft.com/office/powerpoint/2010/main" val="363307572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13988" y="452718"/>
            <a:ext cx="7188452" cy="832874"/>
          </a:xfrm>
        </p:spPr>
        <p:txBody>
          <a:bodyPr/>
          <a:lstStyle/>
          <a:p>
            <a:r>
              <a:rPr lang="en-US" dirty="0" err="1"/>
              <a:t>Filtros</a:t>
            </a:r>
            <a:endParaRPr lang="en-US" dirty="0"/>
          </a:p>
        </p:txBody>
      </p:sp>
      <p:graphicFrame>
        <p:nvGraphicFramePr>
          <p:cNvPr id="4" name="Content Placeholder 3"/>
          <p:cNvGraphicFramePr>
            <a:graphicFrameLocks noGrp="1"/>
          </p:cNvGraphicFramePr>
          <p:nvPr>
            <p:ph idx="1"/>
          </p:nvPr>
        </p:nvGraphicFramePr>
        <p:xfrm>
          <a:off x="1103314" y="2714784"/>
          <a:ext cx="8947148" cy="2871470"/>
        </p:xfrm>
        <a:graphic>
          <a:graphicData uri="http://schemas.openxmlformats.org/drawingml/2006/table">
            <a:tbl>
              <a:tblPr firstRow="1" firstCol="1" bandRow="1"/>
              <a:tblGrid>
                <a:gridCol w="2236787">
                  <a:extLst>
                    <a:ext uri="{9D8B030D-6E8A-4147-A177-3AD203B41FA5}">
                      <a16:colId xmlns:a16="http://schemas.microsoft.com/office/drawing/2014/main" val="20000"/>
                    </a:ext>
                  </a:extLst>
                </a:gridCol>
                <a:gridCol w="2236787">
                  <a:extLst>
                    <a:ext uri="{9D8B030D-6E8A-4147-A177-3AD203B41FA5}">
                      <a16:colId xmlns:a16="http://schemas.microsoft.com/office/drawing/2014/main" val="20001"/>
                    </a:ext>
                  </a:extLst>
                </a:gridCol>
                <a:gridCol w="2236787">
                  <a:extLst>
                    <a:ext uri="{9D8B030D-6E8A-4147-A177-3AD203B41FA5}">
                      <a16:colId xmlns:a16="http://schemas.microsoft.com/office/drawing/2014/main" val="20002"/>
                    </a:ext>
                  </a:extLst>
                </a:gridCol>
                <a:gridCol w="2236787">
                  <a:extLst>
                    <a:ext uri="{9D8B030D-6E8A-4147-A177-3AD203B41FA5}">
                      <a16:colId xmlns:a16="http://schemas.microsoft.com/office/drawing/2014/main" val="20003"/>
                    </a:ext>
                  </a:extLst>
                </a:gridCol>
              </a:tblGrid>
              <a:tr h="2871469">
                <a:tc>
                  <a:txBody>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Clarendon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Gingham</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Moon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Lark</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Reyes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Juno</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Slumber</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Crema</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Ludwig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Aden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a:noFill/>
                    </a:lnL>
                    <a:lnR>
                      <a:noFill/>
                    </a:lnR>
                    <a:lnT>
                      <a:noFill/>
                    </a:lnT>
                    <a:lnB>
                      <a:noFill/>
                    </a:lnB>
                  </a:tcPr>
                </a:tc>
                <a:tc>
                  <a:txBody>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a:effectLst/>
                          <a:latin typeface="Times New Roman" panose="02020603050405020304" pitchFamily="18" charset="0"/>
                          <a:ea typeface="Times New Roman" panose="02020603050405020304" pitchFamily="18" charset="0"/>
                          <a:cs typeface="Times New Roman" panose="02020603050405020304" pitchFamily="18" charset="0"/>
                        </a:rPr>
                        <a:t>Perpetua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a:effectLst/>
                          <a:latin typeface="Times New Roman" panose="02020603050405020304" pitchFamily="18" charset="0"/>
                          <a:ea typeface="Times New Roman" panose="02020603050405020304" pitchFamily="18" charset="0"/>
                          <a:cs typeface="Times New Roman" panose="02020603050405020304" pitchFamily="18" charset="0"/>
                        </a:rPr>
                        <a:t>Amaro</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a:effectLst/>
                          <a:latin typeface="Times New Roman" panose="02020603050405020304" pitchFamily="18" charset="0"/>
                          <a:ea typeface="Times New Roman" panose="02020603050405020304" pitchFamily="18" charset="0"/>
                          <a:cs typeface="Times New Roman" panose="02020603050405020304" pitchFamily="18" charset="0"/>
                        </a:rPr>
                        <a:t>Mayfair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a:effectLst/>
                          <a:latin typeface="Times New Roman" panose="02020603050405020304" pitchFamily="18" charset="0"/>
                          <a:ea typeface="Times New Roman" panose="02020603050405020304" pitchFamily="18" charset="0"/>
                          <a:cs typeface="Times New Roman" panose="02020603050405020304" pitchFamily="18" charset="0"/>
                        </a:rPr>
                        <a:t>Rise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a:effectLst/>
                          <a:latin typeface="Times New Roman" panose="02020603050405020304" pitchFamily="18" charset="0"/>
                          <a:ea typeface="Times New Roman" panose="02020603050405020304" pitchFamily="18" charset="0"/>
                          <a:cs typeface="Times New Roman" panose="02020603050405020304" pitchFamily="18" charset="0"/>
                        </a:rPr>
                        <a:t>Hudson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a:effectLst/>
                          <a:latin typeface="Times New Roman" panose="02020603050405020304" pitchFamily="18" charset="0"/>
                          <a:ea typeface="Times New Roman" panose="02020603050405020304" pitchFamily="18" charset="0"/>
                          <a:cs typeface="Times New Roman" panose="02020603050405020304" pitchFamily="18" charset="0"/>
                        </a:rPr>
                        <a:t>Valencia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a:effectLst/>
                          <a:latin typeface="Times New Roman" panose="02020603050405020304" pitchFamily="18" charset="0"/>
                          <a:ea typeface="Times New Roman" panose="02020603050405020304" pitchFamily="18" charset="0"/>
                          <a:cs typeface="Times New Roman" panose="02020603050405020304" pitchFamily="18" charset="0"/>
                        </a:rPr>
                        <a:t>X-Pro II</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a:effectLst/>
                          <a:latin typeface="Times New Roman" panose="02020603050405020304" pitchFamily="18" charset="0"/>
                          <a:ea typeface="Times New Roman" panose="02020603050405020304" pitchFamily="18" charset="0"/>
                          <a:cs typeface="Times New Roman" panose="02020603050405020304" pitchFamily="18" charset="0"/>
                        </a:rPr>
                        <a:t>Sierra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a:effectLst/>
                          <a:latin typeface="Times New Roman" panose="02020603050405020304" pitchFamily="18" charset="0"/>
                          <a:ea typeface="Times New Roman" panose="02020603050405020304" pitchFamily="18" charset="0"/>
                          <a:cs typeface="Times New Roman" panose="02020603050405020304" pitchFamily="18" charset="0"/>
                        </a:rPr>
                        <a:t>Willow</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a:effectLst/>
                          <a:latin typeface="Times New Roman" panose="02020603050405020304" pitchFamily="18" charset="0"/>
                          <a:ea typeface="Times New Roman" panose="02020603050405020304" pitchFamily="18" charset="0"/>
                          <a:cs typeface="Times New Roman" panose="02020603050405020304" pitchFamily="18" charset="0"/>
                        </a:rPr>
                        <a:t>Lo-Fi</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a:noFill/>
                    </a:lnL>
                    <a:lnR>
                      <a:noFill/>
                    </a:lnR>
                    <a:lnT>
                      <a:noFill/>
                    </a:lnT>
                    <a:lnB>
                      <a:noFill/>
                    </a:lnB>
                  </a:tcPr>
                </a:tc>
                <a:tc>
                  <a:txBody>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a:effectLst/>
                          <a:latin typeface="Times New Roman" panose="02020603050405020304" pitchFamily="18" charset="0"/>
                          <a:ea typeface="Times New Roman" panose="02020603050405020304" pitchFamily="18" charset="0"/>
                          <a:cs typeface="Times New Roman" panose="02020603050405020304" pitchFamily="18" charset="0"/>
                        </a:rPr>
                        <a:t>Earlybird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a:effectLst/>
                          <a:latin typeface="Times New Roman" panose="02020603050405020304" pitchFamily="18" charset="0"/>
                          <a:ea typeface="Times New Roman" panose="02020603050405020304" pitchFamily="18" charset="0"/>
                          <a:cs typeface="Times New Roman" panose="02020603050405020304" pitchFamily="18" charset="0"/>
                        </a:rPr>
                        <a:t>Brannan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a:effectLst/>
                          <a:latin typeface="Times New Roman" panose="02020603050405020304" pitchFamily="18" charset="0"/>
                          <a:ea typeface="Times New Roman" panose="02020603050405020304" pitchFamily="18" charset="0"/>
                          <a:cs typeface="Times New Roman" panose="02020603050405020304" pitchFamily="18" charset="0"/>
                        </a:rPr>
                        <a:t>Inkwell</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a:effectLst/>
                          <a:latin typeface="Times New Roman" panose="02020603050405020304" pitchFamily="18" charset="0"/>
                          <a:ea typeface="Times New Roman" panose="02020603050405020304" pitchFamily="18" charset="0"/>
                          <a:cs typeface="Times New Roman" panose="02020603050405020304" pitchFamily="18" charset="0"/>
                        </a:rPr>
                        <a:t>Hefe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a:effectLst/>
                          <a:latin typeface="Times New Roman" panose="02020603050405020304" pitchFamily="18" charset="0"/>
                          <a:ea typeface="Times New Roman" panose="02020603050405020304" pitchFamily="18" charset="0"/>
                          <a:cs typeface="Times New Roman" panose="02020603050405020304" pitchFamily="18" charset="0"/>
                        </a:rPr>
                        <a:t>Nashville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a:effectLst/>
                          <a:latin typeface="Times New Roman" panose="02020603050405020304" pitchFamily="18" charset="0"/>
                          <a:ea typeface="Times New Roman" panose="02020603050405020304" pitchFamily="18" charset="0"/>
                          <a:cs typeface="Times New Roman" panose="02020603050405020304" pitchFamily="18" charset="0"/>
                        </a:rPr>
                        <a:t>Sutro</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a:effectLst/>
                          <a:latin typeface="Times New Roman" panose="02020603050405020304" pitchFamily="18" charset="0"/>
                          <a:ea typeface="Times New Roman" panose="02020603050405020304" pitchFamily="18" charset="0"/>
                          <a:cs typeface="Times New Roman" panose="02020603050405020304" pitchFamily="18" charset="0"/>
                        </a:rPr>
                        <a:t>Toaster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a:effectLst/>
                          <a:latin typeface="Times New Roman" panose="02020603050405020304" pitchFamily="18" charset="0"/>
                          <a:ea typeface="Times New Roman" panose="02020603050405020304" pitchFamily="18" charset="0"/>
                          <a:cs typeface="Times New Roman" panose="02020603050405020304" pitchFamily="18" charset="0"/>
                        </a:rPr>
                        <a:t>Walden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a:effectLst/>
                          <a:latin typeface="Times New Roman" panose="02020603050405020304" pitchFamily="18" charset="0"/>
                          <a:ea typeface="Times New Roman" panose="02020603050405020304" pitchFamily="18" charset="0"/>
                          <a:cs typeface="Times New Roman" panose="02020603050405020304" pitchFamily="18" charset="0"/>
                        </a:rPr>
                        <a:t>1977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a:effectLst/>
                          <a:latin typeface="Times New Roman" panose="02020603050405020304" pitchFamily="18" charset="0"/>
                          <a:ea typeface="Times New Roman" panose="02020603050405020304" pitchFamily="18" charset="0"/>
                          <a:cs typeface="Times New Roman" panose="02020603050405020304" pitchFamily="18" charset="0"/>
                        </a:rPr>
                        <a:t>Kelvin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a:noFill/>
                    </a:lnL>
                    <a:lnR>
                      <a:noFill/>
                    </a:lnR>
                    <a:lnT>
                      <a:noFill/>
                    </a:lnT>
                    <a:lnB>
                      <a:noFill/>
                    </a:lnB>
                  </a:tcPr>
                </a:tc>
                <a:tc>
                  <a:txBody>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Stinson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Vesper</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Maven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Ginza</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Skyline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Dogpatch</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Brooklyn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Helena</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Ashby</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200" i="1" dirty="0" err="1">
                          <a:effectLst/>
                          <a:latin typeface="Times New Roman" panose="02020603050405020304" pitchFamily="18" charset="0"/>
                          <a:ea typeface="Times New Roman" panose="02020603050405020304" pitchFamily="18" charset="0"/>
                          <a:cs typeface="Times New Roman" panose="02020603050405020304" pitchFamily="18" charset="0"/>
                        </a:rPr>
                        <a:t>Charmes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a:noFill/>
                    </a:lnL>
                    <a:lnR>
                      <a:noFill/>
                    </a:lnR>
                    <a:lnT>
                      <a:noFill/>
                    </a:lnT>
                    <a:lnB>
                      <a:noFill/>
                    </a:lnB>
                  </a:tcPr>
                </a:tc>
                <a:extLst>
                  <a:ext uri="{0D108BD9-81ED-4DB2-BD59-A6C34878D82A}">
                    <a16:rowId xmlns:a16="http://schemas.microsoft.com/office/drawing/2014/main" val="10000"/>
                  </a:ext>
                </a:extLst>
              </a:tr>
            </a:tbl>
          </a:graphicData>
        </a:graphic>
      </p:graphicFrame>
      <p:pic>
        <p:nvPicPr>
          <p:cNvPr id="5" name="Picture 4"/>
          <p:cNvPicPr>
            <a:picLocks noChangeAspect="1"/>
          </p:cNvPicPr>
          <p:nvPr/>
        </p:nvPicPr>
        <p:blipFill>
          <a:blip r:embed="rId2"/>
          <a:stretch>
            <a:fillRect/>
          </a:stretch>
        </p:blipFill>
        <p:spPr>
          <a:xfrm>
            <a:off x="4162817" y="533947"/>
            <a:ext cx="3377477" cy="2005758"/>
          </a:xfrm>
          <a:prstGeom prst="rect">
            <a:avLst/>
          </a:prstGeom>
        </p:spPr>
      </p:pic>
    </p:spTree>
    <p:extLst>
      <p:ext uri="{BB962C8B-B14F-4D97-AF65-F5344CB8AC3E}">
        <p14:creationId xmlns:p14="http://schemas.microsoft.com/office/powerpoint/2010/main" val="426564963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CONCLUSION</a:t>
            </a:r>
            <a:endParaRPr lang="en-US" dirty="0"/>
          </a:p>
        </p:txBody>
      </p:sp>
      <p:sp>
        <p:nvSpPr>
          <p:cNvPr id="3" name="Content Placeholder 2"/>
          <p:cNvSpPr>
            <a:spLocks noGrp="1"/>
          </p:cNvSpPr>
          <p:nvPr>
            <p:ph idx="1"/>
          </p:nvPr>
        </p:nvSpPr>
        <p:spPr>
          <a:xfrm>
            <a:off x="1104523" y="1853249"/>
            <a:ext cx="9469925" cy="2347560"/>
          </a:xfrm>
        </p:spPr>
        <p:txBody>
          <a:bodyPr/>
          <a:lstStyle/>
          <a:p>
            <a:pPr marL="0" indent="0" algn="ctr">
              <a:buNone/>
            </a:pPr>
            <a:r>
              <a:rPr lang="en-US" dirty="0" smtClean="0"/>
              <a:t>Los </a:t>
            </a:r>
            <a:r>
              <a:rPr lang="en-US" dirty="0" err="1" smtClean="0"/>
              <a:t>invito</a:t>
            </a:r>
            <a:r>
              <a:rPr lang="en-US" dirty="0" smtClean="0"/>
              <a:t> a </a:t>
            </a:r>
            <a:r>
              <a:rPr lang="en-US" dirty="0" err="1" smtClean="0"/>
              <a:t>descargar</a:t>
            </a:r>
            <a:r>
              <a:rPr lang="en-US" dirty="0" smtClean="0"/>
              <a:t> Instagram para que </a:t>
            </a:r>
            <a:r>
              <a:rPr lang="en-US" dirty="0" err="1" smtClean="0"/>
              <a:t>sean</a:t>
            </a:r>
            <a:r>
              <a:rPr lang="en-US" dirty="0" smtClean="0"/>
              <a:t> parte de las </a:t>
            </a:r>
            <a:r>
              <a:rPr lang="en-US" dirty="0" err="1" smtClean="0"/>
              <a:t>nuevas</a:t>
            </a:r>
            <a:r>
              <a:rPr lang="en-US" dirty="0" smtClean="0"/>
              <a:t> </a:t>
            </a:r>
            <a:r>
              <a:rPr lang="en-US" dirty="0" err="1" smtClean="0"/>
              <a:t>tendencias</a:t>
            </a:r>
            <a:r>
              <a:rPr lang="en-US" dirty="0" smtClean="0"/>
              <a:t> </a:t>
            </a:r>
            <a:r>
              <a:rPr lang="en-US" dirty="0" err="1" smtClean="0"/>
              <a:t>tecnologicas</a:t>
            </a:r>
            <a:r>
              <a:rPr lang="en-US" dirty="0" smtClean="0"/>
              <a:t> y que son </a:t>
            </a:r>
            <a:r>
              <a:rPr lang="en-US" dirty="0" err="1" smtClean="0"/>
              <a:t>partes</a:t>
            </a:r>
            <a:r>
              <a:rPr lang="en-US" dirty="0" smtClean="0"/>
              <a:t> del </a:t>
            </a:r>
            <a:r>
              <a:rPr lang="en-US" dirty="0" err="1" smtClean="0"/>
              <a:t>diario</a:t>
            </a:r>
            <a:r>
              <a:rPr lang="en-US" dirty="0" smtClean="0"/>
              <a:t> </a:t>
            </a:r>
            <a:r>
              <a:rPr lang="en-US" dirty="0" err="1" smtClean="0"/>
              <a:t>vivir</a:t>
            </a:r>
            <a:r>
              <a:rPr lang="en-US" dirty="0" smtClean="0"/>
              <a:t> la </a:t>
            </a:r>
            <a:r>
              <a:rPr lang="en-US" dirty="0" err="1" smtClean="0"/>
              <a:t>sociedad</a:t>
            </a:r>
            <a:r>
              <a:rPr lang="en-US" dirty="0" smtClean="0"/>
              <a:t> </a:t>
            </a:r>
            <a:r>
              <a:rPr lang="en-US" dirty="0" err="1" smtClean="0"/>
              <a:t>moderna</a:t>
            </a:r>
            <a:r>
              <a:rPr lang="en-US" dirty="0" smtClean="0"/>
              <a:t> y que </a:t>
            </a:r>
            <a:r>
              <a:rPr lang="en-US" dirty="0" err="1" smtClean="0"/>
              <a:t>buscan</a:t>
            </a:r>
            <a:r>
              <a:rPr lang="en-US" dirty="0" smtClean="0"/>
              <a:t> </a:t>
            </a:r>
            <a:r>
              <a:rPr lang="en-US" dirty="0" err="1" smtClean="0"/>
              <a:t>expresas</a:t>
            </a:r>
            <a:r>
              <a:rPr lang="en-US" dirty="0" smtClean="0"/>
              <a:t> de forma </a:t>
            </a:r>
            <a:r>
              <a:rPr lang="en-US" dirty="0" err="1" smtClean="0"/>
              <a:t>abiertas</a:t>
            </a:r>
            <a:r>
              <a:rPr lang="en-US" dirty="0" smtClean="0"/>
              <a:t> y </a:t>
            </a:r>
            <a:r>
              <a:rPr lang="en-US" dirty="0" err="1" smtClean="0"/>
              <a:t>ser</a:t>
            </a:r>
            <a:r>
              <a:rPr lang="en-US" dirty="0" smtClean="0"/>
              <a:t>  parte de las </a:t>
            </a:r>
            <a:r>
              <a:rPr lang="en-US" dirty="0" err="1" smtClean="0"/>
              <a:t>novedades</a:t>
            </a:r>
            <a:r>
              <a:rPr lang="en-US" dirty="0" smtClean="0"/>
              <a:t> de </a:t>
            </a:r>
            <a:r>
              <a:rPr lang="en-US" dirty="0" err="1" smtClean="0"/>
              <a:t>nuestra</a:t>
            </a:r>
            <a:r>
              <a:rPr lang="en-US" dirty="0" smtClean="0"/>
              <a:t> </a:t>
            </a:r>
            <a:r>
              <a:rPr lang="en-US" dirty="0" err="1" smtClean="0"/>
              <a:t>cibilizacion</a:t>
            </a:r>
            <a:r>
              <a:rPr lang="en-US" dirty="0" smtClean="0"/>
              <a:t>.</a:t>
            </a:r>
            <a:endParaRPr lang="en-US" dirty="0"/>
          </a:p>
        </p:txBody>
      </p:sp>
      <p:pic>
        <p:nvPicPr>
          <p:cNvPr id="4" name="Picture 3"/>
          <p:cNvPicPr/>
          <p:nvPr/>
        </p:nvPicPr>
        <p:blipFill rotWithShape="1">
          <a:blip r:embed="rId2"/>
          <a:srcRect l="36307" t="67348" r="46706" b="10398"/>
          <a:stretch/>
        </p:blipFill>
        <p:spPr bwMode="auto">
          <a:xfrm>
            <a:off x="6779102" y="3250195"/>
            <a:ext cx="2926212" cy="2305850"/>
          </a:xfrm>
          <a:prstGeom prst="rect">
            <a:avLst/>
          </a:prstGeom>
          <a:ln>
            <a:noFill/>
          </a:ln>
          <a:extLst>
            <a:ext uri="{53640926-AAD7-44D8-BBD7-CCE9431645EC}">
              <a14:shadowObscured xmlns:a14="http://schemas.microsoft.com/office/drawing/2010/main"/>
            </a:ext>
          </a:extLst>
        </p:spPr>
      </p:pic>
      <p:pic>
        <p:nvPicPr>
          <p:cNvPr id="6" name="Picture 5"/>
          <p:cNvPicPr/>
          <p:nvPr/>
        </p:nvPicPr>
        <p:blipFill rotWithShape="1">
          <a:blip r:embed="rId3"/>
          <a:srcRect l="21416" t="33083" r="57535" b="24375"/>
          <a:stretch/>
        </p:blipFill>
        <p:spPr bwMode="auto">
          <a:xfrm>
            <a:off x="1231271" y="215368"/>
            <a:ext cx="1569735" cy="163788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3963761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smtClean="0"/>
              <a:t>PROGRAMACION ESTRUCTURADA</a:t>
            </a:r>
            <a:endParaRPr lang="en-US" dirty="0"/>
          </a:p>
        </p:txBody>
      </p:sp>
      <p:sp>
        <p:nvSpPr>
          <p:cNvPr id="7" name="Subtitle 6"/>
          <p:cNvSpPr>
            <a:spLocks noGrp="1"/>
          </p:cNvSpPr>
          <p:nvPr>
            <p:ph type="subTitle" idx="1"/>
          </p:nvPr>
        </p:nvSpPr>
        <p:spPr>
          <a:xfrm flipV="1">
            <a:off x="-475378" y="5880026"/>
            <a:ext cx="45719" cy="114374"/>
          </a:xfrm>
        </p:spPr>
        <p:txBody>
          <a:bodyPr>
            <a:normAutofit fontScale="25000" lnSpcReduction="20000"/>
          </a:bodyPr>
          <a:lstStyle/>
          <a:p>
            <a:endParaRPr lang="en-US" dirty="0"/>
          </a:p>
        </p:txBody>
      </p:sp>
      <p:pic>
        <p:nvPicPr>
          <p:cNvPr id="8" name="Picture 7" descr="Instagram logo 2016.svg">
            <a:hlinkClick r:id="rId2"/>
          </p:cNvPr>
          <p:cNvPicPr/>
          <p:nvPr/>
        </p:nvPicPr>
        <p:blipFill>
          <a:blip r:embed="rId3">
            <a:extLst>
              <a:ext uri="{28A0092B-C50C-407E-A947-70E740481C1C}">
                <a14:useLocalDpi xmlns:a14="http://schemas.microsoft.com/office/drawing/2010/main" val="0"/>
              </a:ext>
            </a:extLst>
          </a:blip>
          <a:srcRect/>
          <a:stretch>
            <a:fillRect/>
          </a:stretch>
        </p:blipFill>
        <p:spPr bwMode="auto">
          <a:xfrm>
            <a:off x="9218441" y="2588394"/>
            <a:ext cx="2844799" cy="1663700"/>
          </a:xfrm>
          <a:prstGeom prst="rect">
            <a:avLst/>
          </a:prstGeom>
          <a:noFill/>
          <a:ln>
            <a:noFill/>
          </a:ln>
        </p:spPr>
      </p:pic>
      <p:pic>
        <p:nvPicPr>
          <p:cNvPr id="9" name="Picture 8" descr="Instagram logo.svg">
            <a:hlinkClick r:id="rId4"/>
          </p:cNvPr>
          <p:cNvPicPr/>
          <p:nvPr/>
        </p:nvPicPr>
        <p:blipFill>
          <a:blip r:embed="rId5">
            <a:extLst>
              <a:ext uri="{28A0092B-C50C-407E-A947-70E740481C1C}">
                <a14:useLocalDpi xmlns:a14="http://schemas.microsoft.com/office/drawing/2010/main" val="0"/>
              </a:ext>
            </a:extLst>
          </a:blip>
          <a:srcRect/>
          <a:stretch>
            <a:fillRect/>
          </a:stretch>
        </p:blipFill>
        <p:spPr bwMode="auto">
          <a:xfrm>
            <a:off x="3520488" y="4876714"/>
            <a:ext cx="5610812" cy="1358986"/>
          </a:xfrm>
          <a:prstGeom prst="rect">
            <a:avLst/>
          </a:prstGeom>
          <a:noFill/>
          <a:ln>
            <a:noFill/>
          </a:ln>
        </p:spPr>
      </p:pic>
    </p:spTree>
    <p:extLst>
      <p:ext uri="{BB962C8B-B14F-4D97-AF65-F5344CB8AC3E}">
        <p14:creationId xmlns:p14="http://schemas.microsoft.com/office/powerpoint/2010/main" val="268295131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b="1" dirty="0" smtClean="0"/>
              <a:t>                          </a:t>
            </a:r>
            <a:r>
              <a:rPr lang="es-ES" b="1" dirty="0"/>
              <a:t>Índice</a:t>
            </a:r>
            <a:r>
              <a:rPr lang="en-US" dirty="0"/>
              <a:t/>
            </a:r>
            <a:br>
              <a:rPr lang="en-US" dirty="0"/>
            </a:br>
            <a:endParaRPr lang="en-US" dirty="0"/>
          </a:p>
        </p:txBody>
      </p:sp>
      <p:sp>
        <p:nvSpPr>
          <p:cNvPr id="6" name="Rectangle 5"/>
          <p:cNvSpPr/>
          <p:nvPr/>
        </p:nvSpPr>
        <p:spPr>
          <a:xfrm>
            <a:off x="963413" y="3008081"/>
            <a:ext cx="8229600" cy="2883866"/>
          </a:xfrm>
          <a:prstGeom prst="rect">
            <a:avLst/>
          </a:prstGeom>
        </p:spPr>
        <p:txBody>
          <a:bodyPr wrap="square">
            <a:spAutoFit/>
          </a:bodyPr>
          <a:lstStyle/>
          <a:p>
            <a:pPr marL="342900" indent="-342900">
              <a:buFont typeface="Wingdings" panose="05000000000000000000" pitchFamily="2" charset="2"/>
              <a:buChar char="Ø"/>
            </a:pPr>
            <a:r>
              <a:rPr lang="en-US" sz="2000" dirty="0" smtClean="0"/>
              <a:t>Que es Instagram</a:t>
            </a:r>
          </a:p>
          <a:p>
            <a:pPr marL="342900" indent="-342900">
              <a:buFont typeface="Wingdings" panose="05000000000000000000" pitchFamily="2" charset="2"/>
              <a:buChar char="Ø"/>
            </a:pPr>
            <a:r>
              <a:rPr lang="en-US" sz="2000" dirty="0" smtClean="0"/>
              <a:t>Historia</a:t>
            </a:r>
            <a:endParaRPr lang="en-US" sz="2000" dirty="0"/>
          </a:p>
          <a:p>
            <a:pPr marL="342900" indent="-342900">
              <a:buFont typeface="Wingdings" panose="05000000000000000000" pitchFamily="2" charset="2"/>
              <a:buChar char="Ø"/>
            </a:pPr>
            <a:r>
              <a:rPr lang="en-US" sz="2000" dirty="0" smtClean="0"/>
              <a:t>Impacto</a:t>
            </a:r>
            <a:endParaRPr lang="en-US" sz="2000" dirty="0"/>
          </a:p>
          <a:p>
            <a:pPr marL="342900" indent="-342900">
              <a:buFont typeface="Wingdings" panose="05000000000000000000" pitchFamily="2" charset="2"/>
              <a:buChar char="Ø"/>
            </a:pPr>
            <a:r>
              <a:rPr lang="en-US" sz="2000" dirty="0" err="1" smtClean="0"/>
              <a:t>Filtros</a:t>
            </a:r>
            <a:endParaRPr lang="en-US" sz="2000" dirty="0"/>
          </a:p>
          <a:p>
            <a:pPr marL="342900" indent="-342900">
              <a:buFont typeface="Wingdings" panose="05000000000000000000" pitchFamily="2" charset="2"/>
              <a:buChar char="Ø"/>
            </a:pPr>
            <a:r>
              <a:rPr lang="en-US" sz="2000" dirty="0" err="1" smtClean="0"/>
              <a:t>Aplicaciones</a:t>
            </a:r>
            <a:r>
              <a:rPr lang="en-US" sz="2000" dirty="0" smtClean="0"/>
              <a:t> </a:t>
            </a:r>
            <a:r>
              <a:rPr lang="en-US" sz="2000" dirty="0"/>
              <a:t>y servicios relacionados</a:t>
            </a:r>
          </a:p>
          <a:p>
            <a:pPr marL="342900" indent="-342900">
              <a:buFont typeface="Wingdings" panose="05000000000000000000" pitchFamily="2" charset="2"/>
              <a:buChar char="Ø"/>
            </a:pPr>
            <a:r>
              <a:rPr lang="en-US" sz="2000" dirty="0" err="1" smtClean="0"/>
              <a:t>Premios</a:t>
            </a:r>
            <a:r>
              <a:rPr lang="en-US" sz="2000" dirty="0" smtClean="0"/>
              <a:t> </a:t>
            </a:r>
            <a:endParaRPr lang="en-US" sz="2000" dirty="0"/>
          </a:p>
          <a:p>
            <a:pPr marL="342900" indent="-342900">
              <a:buFont typeface="Wingdings" panose="05000000000000000000" pitchFamily="2" charset="2"/>
              <a:buChar char="Ø"/>
            </a:pPr>
            <a:r>
              <a:rPr lang="en-US" sz="2000" dirty="0" err="1" smtClean="0"/>
              <a:t>Referencias</a:t>
            </a:r>
            <a:endParaRPr lang="en-US" sz="2000" dirty="0"/>
          </a:p>
          <a:p>
            <a:pPr marL="342900" indent="-342900">
              <a:buFont typeface="Wingdings" panose="05000000000000000000" pitchFamily="2" charset="2"/>
              <a:buChar char="Ø"/>
            </a:pPr>
            <a:r>
              <a:rPr lang="en-US" sz="2000" dirty="0" smtClean="0"/>
              <a:t>Enlaces </a:t>
            </a:r>
            <a:r>
              <a:rPr lang="en-US" sz="2000" dirty="0"/>
              <a:t>externos</a:t>
            </a:r>
          </a:p>
          <a:p>
            <a:pPr marR="0" lvl="0">
              <a:lnSpc>
                <a:spcPct val="107000"/>
              </a:lnSpc>
              <a:spcBef>
                <a:spcPts val="0"/>
              </a:spcBef>
              <a:spcAft>
                <a:spcPts val="800"/>
              </a:spcAft>
              <a:buSzPts val="1000"/>
              <a:tabLst>
                <a:tab pos="228600" algn="l"/>
              </a:tabLst>
            </a:pPr>
            <a:endParaRPr lang="en-US" sz="20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026" name="Picture 3" descr="Instagram logo 2016.svg">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318" y="35465"/>
            <a:ext cx="1818189" cy="1017493"/>
          </a:xfrm>
          <a:prstGeom prst="rect">
            <a:avLst/>
          </a:prstGeom>
          <a:noFill/>
          <a:extLst>
            <a:ext uri="{909E8E84-426E-40DD-AFC4-6F175D3DCCD1}">
              <a14:hiddenFill xmlns:a14="http://schemas.microsoft.com/office/drawing/2010/main">
                <a:solidFill>
                  <a:srgbClr val="FFFFFF"/>
                </a:solidFill>
              </a14:hiddenFill>
            </a:ext>
          </a:extLst>
        </p:spPr>
      </p:pic>
      <p:pic>
        <p:nvPicPr>
          <p:cNvPr id="1025" name="Picture 2" descr="Instagram logo.svg">
            <a:hlinkClick r:id="rId4"/>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 y="1052958"/>
            <a:ext cx="2223027" cy="80029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3"/>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8" name="Rectangle 4"/>
          <p:cNvSpPr>
            <a:spLocks noChangeArrowheads="1"/>
          </p:cNvSpPr>
          <p:nvPr/>
        </p:nvSpPr>
        <p:spPr bwMode="auto">
          <a:xfrm>
            <a:off x="0" y="9525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smtClean="0">
                <a:ln>
                  <a:noFill/>
                </a:ln>
                <a:solidFill>
                  <a:srgbClr val="000000"/>
                </a:solidFill>
                <a:effectLst/>
                <a:latin typeface="Arial" panose="020B0604020202020204" pitchFamily="34" charset="0"/>
                <a:ea typeface="Times New Roman" panose="02020603050405020304" pitchFamily="18" charset="0"/>
              </a:rPr>
              <a:t/>
            </a:r>
            <a:br>
              <a:rPr kumimoji="0" lang="en-US" altLang="en-US" sz="1100" b="0" i="0" u="none" strike="noStrike" cap="none" normalizeH="0" baseline="0" smtClean="0">
                <a:ln>
                  <a:noFill/>
                </a:ln>
                <a:solidFill>
                  <a:srgbClr val="000000"/>
                </a:solidFill>
                <a:effectLst/>
                <a:latin typeface="Arial" panose="020B0604020202020204" pitchFamily="34" charset="0"/>
                <a:ea typeface="Times New Roman" panose="02020603050405020304" pitchFamily="18" charset="0"/>
              </a:rPr>
            </a:b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625137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0060" y="623508"/>
            <a:ext cx="8947522" cy="878141"/>
          </a:xfrm>
          <a:solidFill>
            <a:schemeClr val="bg2"/>
          </a:solidFill>
        </p:spPr>
        <p:txBody>
          <a:bodyPr/>
          <a:lstStyle/>
          <a:p>
            <a:pPr algn="ctr"/>
            <a:r>
              <a:rPr lang="en-US" dirty="0" smtClean="0">
                <a:solidFill>
                  <a:schemeClr val="bg1"/>
                </a:solidFill>
                <a:latin typeface="Brush Script MT" panose="03060802040406070304" pitchFamily="66" charset="0"/>
              </a:rPr>
              <a:t>Que es Instagram?</a:t>
            </a:r>
            <a:endParaRPr lang="en-US" dirty="0">
              <a:solidFill>
                <a:schemeClr val="bg1"/>
              </a:solidFill>
              <a:latin typeface="Brush Script MT" panose="03060802040406070304" pitchFamily="66" charset="0"/>
            </a:endParaRPr>
          </a:p>
        </p:txBody>
      </p:sp>
      <p:sp>
        <p:nvSpPr>
          <p:cNvPr id="4" name="Content Placeholder 3"/>
          <p:cNvSpPr>
            <a:spLocks noGrp="1"/>
          </p:cNvSpPr>
          <p:nvPr>
            <p:ph sz="half" idx="2"/>
          </p:nvPr>
        </p:nvSpPr>
        <p:spPr>
          <a:xfrm>
            <a:off x="1103313" y="1501649"/>
            <a:ext cx="9869488" cy="4721351"/>
          </a:xfrm>
        </p:spPr>
        <p:txBody>
          <a:bodyPr/>
          <a:lstStyle/>
          <a:p>
            <a:pPr>
              <a:buFont typeface="Wingdings" panose="05000000000000000000" pitchFamily="2" charset="2"/>
              <a:buChar char="v"/>
            </a:pPr>
            <a:r>
              <a:rPr lang="es-ES" dirty="0"/>
              <a:t>Instagram es una red social y aplicación para subir fotos y vídeos. Sus usuarios también pueden aplicar efectos fotográficos como filtros, marcos, similitudes térmicas, áreas subyacentes en las bases cóncavas, colores retro, y posteriormente compartir las fotografías en la misma red social o en otras como Facebook, Tumblr, </a:t>
            </a:r>
            <a:r>
              <a:rPr lang="es-ES" dirty="0" err="1"/>
              <a:t>Flickr</a:t>
            </a:r>
            <a:r>
              <a:rPr lang="es-ES" dirty="0"/>
              <a:t> y Twitter. </a:t>
            </a:r>
            <a:endParaRPr lang="en-US" dirty="0"/>
          </a:p>
        </p:txBody>
      </p:sp>
      <p:pic>
        <p:nvPicPr>
          <p:cNvPr id="8" name="Picture 3" descr="Instagram logo 2016.svg">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318" y="35465"/>
            <a:ext cx="1818189" cy="101749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p:cNvPicPr/>
          <p:nvPr/>
        </p:nvPicPr>
        <p:blipFill rotWithShape="1">
          <a:blip r:embed="rId4"/>
          <a:srcRect l="10709" t="43717" r="48915" b="24967"/>
          <a:stretch/>
        </p:blipFill>
        <p:spPr bwMode="auto">
          <a:xfrm>
            <a:off x="1665195" y="2999573"/>
            <a:ext cx="8077251" cy="228186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17976176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452718"/>
            <a:ext cx="2463753" cy="805714"/>
          </a:xfrm>
        </p:spPr>
        <p:txBody>
          <a:bodyPr/>
          <a:lstStyle/>
          <a:p>
            <a:r>
              <a:rPr lang="en-US" sz="4400" dirty="0"/>
              <a:t>Historia</a:t>
            </a:r>
            <a:br>
              <a:rPr lang="en-US" sz="4400" dirty="0"/>
            </a:br>
            <a:endParaRPr lang="en-US" dirty="0"/>
          </a:p>
        </p:txBody>
      </p:sp>
      <p:sp>
        <p:nvSpPr>
          <p:cNvPr id="3" name="Content Placeholder 2"/>
          <p:cNvSpPr>
            <a:spLocks noGrp="1"/>
          </p:cNvSpPr>
          <p:nvPr>
            <p:ph idx="1"/>
          </p:nvPr>
        </p:nvSpPr>
        <p:spPr>
          <a:xfrm>
            <a:off x="778598" y="1258432"/>
            <a:ext cx="9271255" cy="4989967"/>
          </a:xfrm>
        </p:spPr>
        <p:txBody>
          <a:bodyPr>
            <a:normAutofit fontScale="92500" lnSpcReduction="10000"/>
          </a:bodyPr>
          <a:lstStyle/>
          <a:p>
            <a:pPr marL="0" indent="0" algn="ctr">
              <a:buNone/>
            </a:pPr>
            <a:r>
              <a:rPr lang="en-US" dirty="0"/>
              <a:t>El desarrollo de Instagram se inició en San Francisco, cuando Kevin Systrom y Mike Krieger optaron por centrar sus múltiples funciones HTML5 check-in Burbn en un proyecto de fotografía móvil</a:t>
            </a:r>
            <a:r>
              <a:rPr lang="en-US" dirty="0" smtClean="0"/>
              <a:t>.</a:t>
            </a:r>
          </a:p>
          <a:p>
            <a:pPr marL="0" indent="0" algn="ctr">
              <a:buNone/>
            </a:pPr>
            <a:endParaRPr lang="en-US" dirty="0"/>
          </a:p>
          <a:p>
            <a:pPr marL="0" indent="0" algn="ctr">
              <a:buNone/>
            </a:pPr>
            <a:endParaRPr lang="en-US" dirty="0" smtClean="0"/>
          </a:p>
          <a:p>
            <a:pPr marL="0" indent="0" algn="ctr">
              <a:buNone/>
            </a:pPr>
            <a:endParaRPr lang="en-US" dirty="0"/>
          </a:p>
          <a:p>
            <a:pPr marL="0" indent="0" algn="ctr">
              <a:buNone/>
            </a:pPr>
            <a:endParaRPr lang="en-US" dirty="0" smtClean="0"/>
          </a:p>
          <a:p>
            <a:pPr marL="0" indent="0" algn="ctr">
              <a:buNone/>
            </a:pPr>
            <a:endParaRPr lang="en-US" dirty="0"/>
          </a:p>
          <a:p>
            <a:pPr marL="0" indent="0" algn="ctr">
              <a:buNone/>
            </a:pPr>
            <a:endParaRPr lang="en-US" dirty="0" smtClean="0"/>
          </a:p>
          <a:p>
            <a:pPr marL="0" indent="0" algn="ctr">
              <a:buNone/>
            </a:pPr>
            <a:endParaRPr lang="en-US" dirty="0"/>
          </a:p>
          <a:p>
            <a:pPr marL="0" indent="0" algn="ctr">
              <a:buNone/>
            </a:pPr>
            <a:endParaRPr lang="es-ES" dirty="0" smtClean="0">
              <a:solidFill>
                <a:srgbClr val="EBEBEB"/>
              </a:solidFill>
            </a:endParaRPr>
          </a:p>
          <a:p>
            <a:pPr marL="0" indent="0" algn="ctr">
              <a:buNone/>
            </a:pPr>
            <a:r>
              <a:rPr lang="es-ES" dirty="0" smtClean="0">
                <a:solidFill>
                  <a:srgbClr val="EBEBEB"/>
                </a:solidFill>
              </a:rPr>
              <a:t>El </a:t>
            </a:r>
            <a:r>
              <a:rPr lang="es-ES" dirty="0">
                <a:solidFill>
                  <a:srgbClr val="EBEBEB"/>
                </a:solidFill>
              </a:rPr>
              <a:t>producto fue lanzado en el Apple App Store el 6 de octubre de 2010 bautizado como Instagram.</a:t>
            </a:r>
            <a:br>
              <a:rPr lang="es-ES" dirty="0">
                <a:solidFill>
                  <a:srgbClr val="EBEBEB"/>
                </a:solidFill>
              </a:rPr>
            </a:br>
            <a:endParaRPr lang="en-US" dirty="0" smtClean="0"/>
          </a:p>
        </p:txBody>
      </p:sp>
      <p:pic>
        <p:nvPicPr>
          <p:cNvPr id="5" name="Picture 4"/>
          <p:cNvPicPr>
            <a:picLocks noChangeAspect="1"/>
          </p:cNvPicPr>
          <p:nvPr/>
        </p:nvPicPr>
        <p:blipFill>
          <a:blip r:embed="rId2"/>
          <a:stretch>
            <a:fillRect/>
          </a:stretch>
        </p:blipFill>
        <p:spPr>
          <a:xfrm>
            <a:off x="864661" y="2267343"/>
            <a:ext cx="3467694" cy="2255412"/>
          </a:xfrm>
          <a:prstGeom prst="rect">
            <a:avLst/>
          </a:prstGeom>
        </p:spPr>
      </p:pic>
      <p:sp>
        <p:nvSpPr>
          <p:cNvPr id="6" name="Rectangle 5"/>
          <p:cNvSpPr/>
          <p:nvPr/>
        </p:nvSpPr>
        <p:spPr>
          <a:xfrm>
            <a:off x="864661" y="4529920"/>
            <a:ext cx="1335331" cy="5967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Kevin Systrom</a:t>
            </a:r>
            <a:endParaRPr lang="en-US" dirty="0"/>
          </a:p>
        </p:txBody>
      </p:sp>
      <p:pic>
        <p:nvPicPr>
          <p:cNvPr id="7" name="Picture 6"/>
          <p:cNvPicPr/>
          <p:nvPr/>
        </p:nvPicPr>
        <p:blipFill rotWithShape="1">
          <a:blip r:embed="rId3"/>
          <a:srcRect l="1476" t="38794" r="41155" b="19452"/>
          <a:stretch/>
        </p:blipFill>
        <p:spPr bwMode="auto">
          <a:xfrm>
            <a:off x="4665330" y="2267343"/>
            <a:ext cx="3720245" cy="2255412"/>
          </a:xfrm>
          <a:prstGeom prst="rect">
            <a:avLst/>
          </a:prstGeom>
          <a:ln>
            <a:noFill/>
          </a:ln>
          <a:extLst>
            <a:ext uri="{53640926-AAD7-44D8-BBD7-CCE9431645EC}">
              <a14:shadowObscured xmlns:a14="http://schemas.microsoft.com/office/drawing/2010/main"/>
            </a:ext>
          </a:extLst>
        </p:spPr>
      </p:pic>
      <p:sp>
        <p:nvSpPr>
          <p:cNvPr id="8" name="Rectangle 7"/>
          <p:cNvSpPr/>
          <p:nvPr/>
        </p:nvSpPr>
        <p:spPr>
          <a:xfrm>
            <a:off x="4665330" y="4529920"/>
            <a:ext cx="1335331" cy="5967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Mike Krieger</a:t>
            </a:r>
            <a:endParaRPr lang="en-US" dirty="0"/>
          </a:p>
        </p:txBody>
      </p:sp>
    </p:spTree>
    <p:extLst>
      <p:ext uri="{BB962C8B-B14F-4D97-AF65-F5344CB8AC3E}">
        <p14:creationId xmlns:p14="http://schemas.microsoft.com/office/powerpoint/2010/main" val="65925861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1378" y="416460"/>
            <a:ext cx="9404723" cy="6219730"/>
          </a:xfrm>
        </p:spPr>
        <p:txBody>
          <a:bodyPr/>
          <a:lstStyle/>
          <a:p>
            <a:pPr lvl="0">
              <a:lnSpc>
                <a:spcPct val="107000"/>
              </a:lnSpc>
              <a:spcBef>
                <a:spcPts val="0"/>
              </a:spcBef>
              <a:spcAft>
                <a:spcPts val="800"/>
              </a:spcAft>
            </a:pPr>
            <a:r>
              <a:rPr lang="es-ES" sz="1800" dirty="0" smtClean="0">
                <a:solidFill>
                  <a:srgbClr val="EBEBEB"/>
                </a:solidFill>
                <a:ea typeface="+mn-ea"/>
                <a:cs typeface="+mn-cs"/>
              </a:rPr>
              <a:t/>
            </a:r>
            <a:br>
              <a:rPr lang="es-ES" sz="1800" dirty="0" smtClean="0">
                <a:solidFill>
                  <a:srgbClr val="EBEBEB"/>
                </a:solidFill>
                <a:ea typeface="+mn-ea"/>
                <a:cs typeface="+mn-cs"/>
              </a:rPr>
            </a:br>
            <a:r>
              <a:rPr lang="es-ES" sz="1800" dirty="0">
                <a:solidFill>
                  <a:srgbClr val="EBEBEB"/>
                </a:solidFill>
                <a:ea typeface="+mn-ea"/>
                <a:cs typeface="+mn-cs"/>
              </a:rPr>
              <a:t/>
            </a:r>
            <a:br>
              <a:rPr lang="es-ES" sz="1800" dirty="0">
                <a:solidFill>
                  <a:srgbClr val="EBEBEB"/>
                </a:solidFill>
                <a:ea typeface="+mn-ea"/>
                <a:cs typeface="+mn-cs"/>
              </a:rPr>
            </a:br>
            <a:r>
              <a:rPr lang="es-ES" sz="1800" dirty="0" smtClean="0">
                <a:solidFill>
                  <a:srgbClr val="EBEBEB"/>
                </a:solidFill>
                <a:ea typeface="+mn-ea"/>
                <a:cs typeface="+mn-cs"/>
              </a:rPr>
              <a:t/>
            </a:r>
            <a:br>
              <a:rPr lang="es-ES" sz="1800" dirty="0" smtClean="0">
                <a:solidFill>
                  <a:srgbClr val="EBEBEB"/>
                </a:solidFill>
                <a:ea typeface="+mn-ea"/>
                <a:cs typeface="+mn-cs"/>
              </a:rPr>
            </a:br>
            <a:r>
              <a:rPr lang="es-ES" sz="1800" dirty="0">
                <a:solidFill>
                  <a:srgbClr val="EBEBEB"/>
                </a:solidFill>
                <a:ea typeface="+mn-ea"/>
                <a:cs typeface="+mn-cs"/>
              </a:rPr>
              <a:t/>
            </a:r>
            <a:br>
              <a:rPr lang="es-ES" sz="1800" dirty="0">
                <a:solidFill>
                  <a:srgbClr val="EBEBEB"/>
                </a:solidFill>
                <a:ea typeface="+mn-ea"/>
                <a:cs typeface="+mn-cs"/>
              </a:rPr>
            </a:br>
            <a:r>
              <a:rPr lang="es-ES" sz="1800" dirty="0" smtClean="0">
                <a:solidFill>
                  <a:srgbClr val="EBEBEB"/>
                </a:solidFill>
                <a:ea typeface="+mn-ea"/>
                <a:cs typeface="+mn-cs"/>
              </a:rPr>
              <a:t/>
            </a:r>
            <a:br>
              <a:rPr lang="es-ES" sz="1800" dirty="0" smtClean="0">
                <a:solidFill>
                  <a:srgbClr val="EBEBEB"/>
                </a:solidFill>
                <a:ea typeface="+mn-ea"/>
                <a:cs typeface="+mn-cs"/>
              </a:rPr>
            </a:br>
            <a:r>
              <a:rPr lang="es-ES" sz="1800" dirty="0" smtClean="0">
                <a:solidFill>
                  <a:srgbClr val="EBEBEB"/>
                </a:solidFill>
                <a:ea typeface="+mn-ea"/>
                <a:cs typeface="+mn-cs"/>
              </a:rPr>
              <a:t/>
            </a:r>
            <a:br>
              <a:rPr lang="es-ES" sz="1800" dirty="0" smtClean="0">
                <a:solidFill>
                  <a:srgbClr val="EBEBEB"/>
                </a:solidFill>
                <a:ea typeface="+mn-ea"/>
                <a:cs typeface="+mn-cs"/>
              </a:rPr>
            </a:br>
            <a:r>
              <a:rPr lang="es-ES" sz="1800" dirty="0">
                <a:solidFill>
                  <a:srgbClr val="EBEBEB"/>
                </a:solidFill>
                <a:ea typeface="+mn-ea"/>
                <a:cs typeface="+mn-cs"/>
              </a:rPr>
              <a:t/>
            </a:r>
            <a:br>
              <a:rPr lang="es-ES" sz="1800" dirty="0">
                <a:solidFill>
                  <a:srgbClr val="EBEBEB"/>
                </a:solidFill>
                <a:ea typeface="+mn-ea"/>
                <a:cs typeface="+mn-cs"/>
              </a:rPr>
            </a:br>
            <a:r>
              <a:rPr lang="es-ES" sz="1800" dirty="0" smtClean="0">
                <a:solidFill>
                  <a:srgbClr val="EBEBEB"/>
                </a:solidFill>
                <a:ea typeface="+mn-ea"/>
                <a:cs typeface="+mn-cs"/>
              </a:rPr>
              <a:t/>
            </a:r>
            <a:br>
              <a:rPr lang="es-ES" sz="1800" dirty="0" smtClean="0">
                <a:solidFill>
                  <a:srgbClr val="EBEBEB"/>
                </a:solidFill>
                <a:ea typeface="+mn-ea"/>
                <a:cs typeface="+mn-cs"/>
              </a:rPr>
            </a:br>
            <a:r>
              <a:rPr lang="es-ES" sz="1800" dirty="0" smtClean="0">
                <a:solidFill>
                  <a:srgbClr val="EBEBEB"/>
                </a:solidFill>
                <a:ea typeface="+mn-ea"/>
                <a:cs typeface="+mn-cs"/>
              </a:rPr>
              <a:t>El </a:t>
            </a:r>
            <a:r>
              <a:rPr lang="es-ES" sz="1800" dirty="0">
                <a:solidFill>
                  <a:srgbClr val="EBEBEB"/>
                </a:solidFill>
                <a:ea typeface="+mn-ea"/>
                <a:cs typeface="+mn-cs"/>
              </a:rPr>
              <a:t>9 de abril de 2012, se anunció que Facebook había adquirido la compañía por mil millones de USD</a:t>
            </a:r>
            <a:r>
              <a:rPr lang="es-ES" sz="1800" dirty="0" smtClean="0">
                <a:solidFill>
                  <a:srgbClr val="EBEBEB"/>
                </a:solidFill>
                <a:ea typeface="+mn-ea"/>
                <a:cs typeface="+mn-cs"/>
              </a:rPr>
              <a:t>.</a:t>
            </a:r>
            <a:br>
              <a:rPr lang="es-ES" sz="1800" dirty="0" smtClean="0">
                <a:solidFill>
                  <a:srgbClr val="EBEBEB"/>
                </a:solidFill>
                <a:ea typeface="+mn-ea"/>
                <a:cs typeface="+mn-cs"/>
              </a:rPr>
            </a:br>
            <a:r>
              <a:rPr lang="es-ES" sz="1800" dirty="0" smtClean="0">
                <a:solidFill>
                  <a:srgbClr val="EBEBEB"/>
                </a:solidFill>
                <a:ea typeface="+mn-ea"/>
                <a:cs typeface="+mn-cs"/>
              </a:rPr>
              <a:t/>
            </a:r>
            <a:br>
              <a:rPr lang="es-ES" sz="1800" dirty="0" smtClean="0">
                <a:solidFill>
                  <a:srgbClr val="EBEBEB"/>
                </a:solidFill>
                <a:ea typeface="+mn-ea"/>
                <a:cs typeface="+mn-cs"/>
              </a:rPr>
            </a:br>
            <a:r>
              <a:rPr lang="es-ES" sz="1800" dirty="0" smtClean="0">
                <a:solidFill>
                  <a:srgbClr val="EBEBEB"/>
                </a:solidFill>
                <a:ea typeface="+mn-ea"/>
                <a:cs typeface="+mn-cs"/>
              </a:rPr>
              <a:t>El </a:t>
            </a:r>
            <a:r>
              <a:rPr lang="es-ES" sz="1800" dirty="0">
                <a:solidFill>
                  <a:srgbClr val="EBEBEB"/>
                </a:solidFill>
                <a:ea typeface="+mn-ea"/>
                <a:cs typeface="+mn-cs"/>
              </a:rPr>
              <a:t>2 de mayo de 2013, Instagram introdujo la posibilidad de etiquetar a personas y marcas en cualquiera de las fotos. De esta forma, satisfacía una de las características más demandadas por los usuarios.</a:t>
            </a:r>
            <a:br>
              <a:rPr lang="es-ES" sz="1800" dirty="0">
                <a:solidFill>
                  <a:srgbClr val="EBEBEB"/>
                </a:solidFill>
                <a:ea typeface="+mn-ea"/>
                <a:cs typeface="+mn-cs"/>
              </a:rPr>
            </a:br>
            <a:r>
              <a:rPr lang="es-ES" sz="1800" dirty="0" smtClean="0">
                <a:solidFill>
                  <a:srgbClr val="EBEBEB"/>
                </a:solidFill>
                <a:ea typeface="+mn-ea"/>
                <a:cs typeface="+mn-cs"/>
              </a:rPr>
              <a:t/>
            </a:r>
            <a:br>
              <a:rPr lang="es-ES" sz="1800" dirty="0" smtClean="0">
                <a:solidFill>
                  <a:srgbClr val="EBEBEB"/>
                </a:solidFill>
                <a:ea typeface="+mn-ea"/>
                <a:cs typeface="+mn-cs"/>
              </a:rPr>
            </a:br>
            <a:r>
              <a:rPr lang="es-ES" sz="1800" dirty="0" smtClean="0">
                <a:solidFill>
                  <a:srgbClr val="EBEBEB"/>
                </a:solidFill>
                <a:ea typeface="+mn-ea"/>
                <a:cs typeface="+mn-cs"/>
              </a:rPr>
              <a:t>El </a:t>
            </a:r>
            <a:r>
              <a:rPr lang="es-ES" sz="1800" dirty="0">
                <a:solidFill>
                  <a:srgbClr val="EBEBEB"/>
                </a:solidFill>
                <a:ea typeface="+mn-ea"/>
                <a:cs typeface="+mn-cs"/>
              </a:rPr>
              <a:t>12 de diciembre de ese mismo año integró Instagram Direct,  es la forma de enviar mensajes directos y privados con fotografías o vídeos, tal como los inbox de Facebook</a:t>
            </a:r>
            <a:r>
              <a:rPr lang="es-ES" sz="1800" dirty="0" smtClean="0">
                <a:solidFill>
                  <a:srgbClr val="EBEBEB"/>
                </a:solidFill>
                <a:ea typeface="+mn-ea"/>
                <a:cs typeface="+mn-cs"/>
              </a:rPr>
              <a:t>.</a:t>
            </a:r>
            <a:br>
              <a:rPr lang="es-ES" sz="1800" dirty="0" smtClean="0">
                <a:solidFill>
                  <a:srgbClr val="EBEBEB"/>
                </a:solidFill>
                <a:ea typeface="+mn-ea"/>
                <a:cs typeface="+mn-cs"/>
              </a:rPr>
            </a:br>
            <a:endParaRPr lang="en-US" dirty="0"/>
          </a:p>
        </p:txBody>
      </p:sp>
      <p:pic>
        <p:nvPicPr>
          <p:cNvPr id="3" name="Picture 2"/>
          <p:cNvPicPr/>
          <p:nvPr/>
        </p:nvPicPr>
        <p:blipFill rotWithShape="1">
          <a:blip r:embed="rId2"/>
          <a:srcRect l="13539" t="31311" r="51504" b="16476"/>
          <a:stretch/>
        </p:blipFill>
        <p:spPr bwMode="auto">
          <a:xfrm>
            <a:off x="3428150" y="669956"/>
            <a:ext cx="3371002" cy="177448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58574202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6120098"/>
          </a:xfrm>
        </p:spPr>
        <p:txBody>
          <a:bodyPr/>
          <a:lstStyle/>
          <a:p>
            <a:pPr marL="285750" indent="-285750">
              <a:buFont typeface="Wingdings" panose="05000000000000000000" pitchFamily="2" charset="2"/>
              <a:buChar char="v"/>
            </a:pPr>
            <a:r>
              <a:rPr lang="es-ES" sz="1400" dirty="0" smtClean="0">
                <a:solidFill>
                  <a:srgbClr val="EBEBEB"/>
                </a:solidFill>
              </a:rPr>
              <a:t>En </a:t>
            </a:r>
            <a:r>
              <a:rPr lang="es-ES" sz="1400" dirty="0">
                <a:solidFill>
                  <a:srgbClr val="EBEBEB"/>
                </a:solidFill>
              </a:rPr>
              <a:t>enero de 2011, Instagram añadió hashtags para ayudar a los usuarios a descubrir las fotos que los demás usuarios compartían sobre un mismo tema.</a:t>
            </a:r>
            <a:br>
              <a:rPr lang="es-ES" sz="1400" dirty="0">
                <a:solidFill>
                  <a:srgbClr val="EBEBEB"/>
                </a:solidFill>
              </a:rPr>
            </a:br>
            <a:r>
              <a:rPr lang="es-ES" sz="1400" dirty="0">
                <a:solidFill>
                  <a:srgbClr val="EBEBEB"/>
                </a:solidFill>
              </a:rPr>
              <a:t/>
            </a:r>
            <a:br>
              <a:rPr lang="es-ES" sz="1400" dirty="0">
                <a:solidFill>
                  <a:srgbClr val="EBEBEB"/>
                </a:solidFill>
              </a:rPr>
            </a:br>
            <a:r>
              <a:rPr lang="es-ES" sz="1400" dirty="0" smtClean="0">
                <a:solidFill>
                  <a:srgbClr val="EBEBEB"/>
                </a:solidFill>
              </a:rPr>
              <a:t/>
            </a:r>
            <a:br>
              <a:rPr lang="es-ES" sz="1400" dirty="0" smtClean="0">
                <a:solidFill>
                  <a:srgbClr val="EBEBEB"/>
                </a:solidFill>
              </a:rPr>
            </a:br>
            <a:r>
              <a:rPr lang="es-ES" sz="1400" dirty="0">
                <a:solidFill>
                  <a:srgbClr val="EBEBEB"/>
                </a:solidFill>
              </a:rPr>
              <a:t/>
            </a:r>
            <a:br>
              <a:rPr lang="es-ES" sz="1400" dirty="0">
                <a:solidFill>
                  <a:srgbClr val="EBEBEB"/>
                </a:solidFill>
              </a:rPr>
            </a:br>
            <a:r>
              <a:rPr lang="es-ES" sz="1400" dirty="0" smtClean="0">
                <a:solidFill>
                  <a:srgbClr val="EBEBEB"/>
                </a:solidFill>
              </a:rPr>
              <a:t/>
            </a:r>
            <a:br>
              <a:rPr lang="es-ES" sz="1400" dirty="0" smtClean="0">
                <a:solidFill>
                  <a:srgbClr val="EBEBEB"/>
                </a:solidFill>
              </a:rPr>
            </a:br>
            <a:r>
              <a:rPr lang="es-ES" sz="1400" dirty="0" smtClean="0">
                <a:solidFill>
                  <a:srgbClr val="EBEBEB"/>
                </a:solidFill>
              </a:rPr>
              <a:t/>
            </a:r>
            <a:br>
              <a:rPr lang="es-ES" sz="1400" dirty="0" smtClean="0">
                <a:solidFill>
                  <a:srgbClr val="EBEBEB"/>
                </a:solidFill>
              </a:rPr>
            </a:br>
            <a:r>
              <a:rPr lang="es-ES" sz="1400" dirty="0" smtClean="0">
                <a:solidFill>
                  <a:srgbClr val="EBEBEB"/>
                </a:solidFill>
              </a:rPr>
              <a:t>En </a:t>
            </a:r>
            <a:r>
              <a:rPr lang="es-ES" sz="1400" dirty="0">
                <a:solidFill>
                  <a:srgbClr val="EBEBEB"/>
                </a:solidFill>
              </a:rPr>
              <a:t>septiembre de 2011, la versión 2.0 se puso en marcha en la App Store.</a:t>
            </a:r>
            <a:br>
              <a:rPr lang="es-ES" sz="1400" dirty="0">
                <a:solidFill>
                  <a:srgbClr val="EBEBEB"/>
                </a:solidFill>
              </a:rPr>
            </a:br>
            <a:r>
              <a:rPr lang="es-ES" sz="1400" dirty="0" smtClean="0">
                <a:solidFill>
                  <a:srgbClr val="EBEBEB"/>
                </a:solidFill>
              </a:rPr>
              <a:t/>
            </a:r>
            <a:br>
              <a:rPr lang="es-ES" sz="1400" dirty="0" smtClean="0">
                <a:solidFill>
                  <a:srgbClr val="EBEBEB"/>
                </a:solidFill>
              </a:rPr>
            </a:br>
            <a:r>
              <a:rPr lang="es-ES" sz="1400" dirty="0">
                <a:solidFill>
                  <a:srgbClr val="EBEBEB"/>
                </a:solidFill>
              </a:rPr>
              <a:t/>
            </a:r>
            <a:br>
              <a:rPr lang="es-ES" sz="1400" dirty="0">
                <a:solidFill>
                  <a:srgbClr val="EBEBEB"/>
                </a:solidFill>
              </a:rPr>
            </a:br>
            <a:r>
              <a:rPr lang="es-ES" sz="1400" dirty="0">
                <a:solidFill>
                  <a:srgbClr val="EBEBEB"/>
                </a:solidFill>
              </a:rPr>
              <a:t>Se incluyeron nuevos filtros en vivo, opción de aplicar efectos de desenfoque a áreas concretas, edición de imágenes de alta resolución, bordes opcionales, botón de rotación de la imagen y un botón de actualización</a:t>
            </a:r>
            <a:r>
              <a:rPr lang="es-ES" sz="1400" dirty="0" smtClean="0">
                <a:solidFill>
                  <a:srgbClr val="EBEBEB"/>
                </a:solidFill>
              </a:rPr>
              <a:t>.</a:t>
            </a:r>
            <a:br>
              <a:rPr lang="es-ES" sz="1400" dirty="0" smtClean="0">
                <a:solidFill>
                  <a:srgbClr val="EBEBEB"/>
                </a:solidFill>
              </a:rPr>
            </a:br>
            <a:r>
              <a:rPr lang="es-ES" sz="1400" dirty="0">
                <a:solidFill>
                  <a:srgbClr val="EBEBEB"/>
                </a:solidFill>
              </a:rPr>
              <a:t/>
            </a:r>
            <a:br>
              <a:rPr lang="es-ES" sz="1400" dirty="0">
                <a:solidFill>
                  <a:srgbClr val="EBEBEB"/>
                </a:solidFill>
              </a:rPr>
            </a:br>
            <a:endParaRPr lang="en-US" sz="1400" dirty="0">
              <a:latin typeface="Arial" panose="020B0604020202020204" pitchFamily="34" charset="0"/>
              <a:cs typeface="Arial" panose="020B0604020202020204" pitchFamily="34" charset="0"/>
            </a:endParaRPr>
          </a:p>
        </p:txBody>
      </p:sp>
      <p:pic>
        <p:nvPicPr>
          <p:cNvPr id="3" name="Picture 2"/>
          <p:cNvPicPr/>
          <p:nvPr/>
        </p:nvPicPr>
        <p:blipFill rotWithShape="1">
          <a:blip r:embed="rId2"/>
          <a:srcRect l="15015" t="44701" r="53468" b="25948"/>
          <a:stretch/>
        </p:blipFill>
        <p:spPr bwMode="auto">
          <a:xfrm>
            <a:off x="931724" y="973890"/>
            <a:ext cx="3422993" cy="999766"/>
          </a:xfrm>
          <a:prstGeom prst="rect">
            <a:avLst/>
          </a:prstGeom>
          <a:ln>
            <a:noFill/>
          </a:ln>
          <a:extLst>
            <a:ext uri="{53640926-AAD7-44D8-BBD7-CCE9431645EC}">
              <a14:shadowObscured xmlns:a14="http://schemas.microsoft.com/office/drawing/2010/main"/>
            </a:ext>
          </a:extLst>
        </p:spPr>
      </p:pic>
      <p:pic>
        <p:nvPicPr>
          <p:cNvPr id="4" name="Picture 3"/>
          <p:cNvPicPr/>
          <p:nvPr/>
        </p:nvPicPr>
        <p:blipFill rotWithShape="1">
          <a:blip r:embed="rId3"/>
          <a:srcRect l="8247" t="30720" r="46697" b="11372"/>
          <a:stretch/>
        </p:blipFill>
        <p:spPr bwMode="auto">
          <a:xfrm>
            <a:off x="931724" y="3603278"/>
            <a:ext cx="5713520" cy="2833735"/>
          </a:xfrm>
          <a:prstGeom prst="rect">
            <a:avLst/>
          </a:prstGeom>
          <a:ln>
            <a:noFill/>
          </a:ln>
          <a:extLst>
            <a:ext uri="{53640926-AAD7-44D8-BBD7-CCE9431645EC}">
              <a14:shadowObscured xmlns:a14="http://schemas.microsoft.com/office/drawing/2010/main"/>
            </a:ext>
          </a:extLst>
        </p:spPr>
      </p:pic>
      <p:pic>
        <p:nvPicPr>
          <p:cNvPr id="5" name="Picture 4"/>
          <p:cNvPicPr>
            <a:picLocks noChangeAspect="1"/>
          </p:cNvPicPr>
          <p:nvPr/>
        </p:nvPicPr>
        <p:blipFill>
          <a:blip r:embed="rId4"/>
          <a:stretch>
            <a:fillRect/>
          </a:stretch>
        </p:blipFill>
        <p:spPr>
          <a:xfrm>
            <a:off x="7496125" y="3810088"/>
            <a:ext cx="3322766" cy="2690300"/>
          </a:xfrm>
          <a:prstGeom prst="rect">
            <a:avLst/>
          </a:prstGeom>
        </p:spPr>
      </p:pic>
    </p:spTree>
    <p:extLst>
      <p:ext uri="{BB962C8B-B14F-4D97-AF65-F5344CB8AC3E}">
        <p14:creationId xmlns:p14="http://schemas.microsoft.com/office/powerpoint/2010/main" val="243635502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
            </a:r>
            <a:br>
              <a:rPr lang="en-US" smtClean="0"/>
            </a:br>
            <a:r>
              <a:rPr lang="en-US" smtClean="0"/>
              <a:t/>
            </a:r>
            <a:br>
              <a:rPr lang="en-US" smtClean="0"/>
            </a:br>
            <a:r>
              <a:rPr lang="en-US" smtClean="0"/>
              <a:t/>
            </a:r>
            <a:br>
              <a:rPr lang="en-US" smtClean="0"/>
            </a:br>
            <a:endParaRPr lang="en-US" dirty="0"/>
          </a:p>
        </p:txBody>
      </p:sp>
      <p:pic>
        <p:nvPicPr>
          <p:cNvPr id="9" name="Content Placeholder 8"/>
          <p:cNvPicPr>
            <a:picLocks noGrp="1" noChangeAspect="1"/>
          </p:cNvPicPr>
          <p:nvPr>
            <p:ph idx="1"/>
          </p:nvPr>
        </p:nvPicPr>
        <p:blipFill>
          <a:blip r:embed="rId2"/>
          <a:stretch>
            <a:fillRect/>
          </a:stretch>
        </p:blipFill>
        <p:spPr>
          <a:xfrm>
            <a:off x="5762076" y="416458"/>
            <a:ext cx="3400032" cy="5489349"/>
          </a:xfrm>
          <a:prstGeom prst="rect">
            <a:avLst/>
          </a:prstGeom>
        </p:spPr>
      </p:pic>
      <p:sp>
        <p:nvSpPr>
          <p:cNvPr id="8" name="Text Placeholder 7"/>
          <p:cNvSpPr>
            <a:spLocks noGrp="1"/>
          </p:cNvSpPr>
          <p:nvPr>
            <p:ph type="body" sz="half" idx="2"/>
          </p:nvPr>
        </p:nvSpPr>
        <p:spPr>
          <a:xfrm>
            <a:off x="1154953" y="769546"/>
            <a:ext cx="3401063" cy="5255334"/>
          </a:xfrm>
        </p:spPr>
        <p:txBody>
          <a:bodyPr>
            <a:normAutofit/>
          </a:bodyPr>
          <a:lstStyle/>
          <a:p>
            <a:r>
              <a:rPr lang="es-ES" dirty="0">
                <a:solidFill>
                  <a:srgbClr val="EBEBEB"/>
                </a:solidFill>
              </a:rPr>
              <a:t>El 3 de abril de 2012 salió la versión abierta al público para Android</a:t>
            </a:r>
            <a:r>
              <a:rPr lang="es-ES" dirty="0" smtClean="0">
                <a:solidFill>
                  <a:srgbClr val="EBEBEB"/>
                </a:solidFill>
              </a:rPr>
              <a:t>.</a:t>
            </a:r>
          </a:p>
          <a:p>
            <a:r>
              <a:rPr lang="es-ES" dirty="0">
                <a:solidFill>
                  <a:srgbClr val="EBEBEB"/>
                </a:solidFill>
              </a:rPr>
              <a:t/>
            </a:r>
            <a:br>
              <a:rPr lang="es-ES" dirty="0">
                <a:solidFill>
                  <a:srgbClr val="EBEBEB"/>
                </a:solidFill>
              </a:rPr>
            </a:br>
            <a:r>
              <a:rPr lang="es-ES" dirty="0">
                <a:solidFill>
                  <a:srgbClr val="EBEBEB"/>
                </a:solidFill>
              </a:rPr>
              <a:t>Una vez lanzada, la versión para Android consiguió más de un millón de descargas en menos de 24 horas</a:t>
            </a:r>
            <a:r>
              <a:rPr lang="es-ES" dirty="0" smtClean="0">
                <a:solidFill>
                  <a:srgbClr val="EBEBEB"/>
                </a:solidFill>
              </a:rPr>
              <a:t>.</a:t>
            </a:r>
          </a:p>
          <a:p>
            <a:r>
              <a:rPr lang="es-ES" dirty="0" smtClean="0">
                <a:solidFill>
                  <a:srgbClr val="EBEBEB"/>
                </a:solidFill>
              </a:rPr>
              <a:t> </a:t>
            </a:r>
            <a:r>
              <a:rPr lang="es-ES" dirty="0">
                <a:solidFill>
                  <a:srgbClr val="EBEBEB"/>
                </a:solidFill>
              </a:rPr>
              <a:t>En los tres meses siguientes Instagram fue evaluado más de un millón de veces por los usuarios de Google Play, convirtiéndose de esta forma en la quinta aplicación más evaluada por dichos usuarios en mayo de 2013, la aplicación había sido evaluada más de 4 millones de veces.</a:t>
            </a:r>
            <a:endParaRPr lang="en-US" dirty="0"/>
          </a:p>
        </p:txBody>
      </p:sp>
      <p:pic>
        <p:nvPicPr>
          <p:cNvPr id="10" name="Picture 9"/>
          <p:cNvPicPr>
            <a:picLocks noChangeAspect="1"/>
          </p:cNvPicPr>
          <p:nvPr/>
        </p:nvPicPr>
        <p:blipFill>
          <a:blip r:embed="rId3"/>
          <a:stretch>
            <a:fillRect/>
          </a:stretch>
        </p:blipFill>
        <p:spPr>
          <a:xfrm>
            <a:off x="1299023" y="4415397"/>
            <a:ext cx="2749534" cy="1609483"/>
          </a:xfrm>
          <a:prstGeom prst="rect">
            <a:avLst/>
          </a:prstGeom>
        </p:spPr>
      </p:pic>
    </p:spTree>
    <p:extLst>
      <p:ext uri="{BB962C8B-B14F-4D97-AF65-F5344CB8AC3E}">
        <p14:creationId xmlns:p14="http://schemas.microsoft.com/office/powerpoint/2010/main" val="308930116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9775" y="190168"/>
            <a:ext cx="9404723" cy="6210634"/>
          </a:xfrm>
        </p:spPr>
        <p:txBody>
          <a:bodyPr/>
          <a:lstStyle/>
          <a:p>
            <a:r>
              <a:rPr lang="es-ES" sz="1600" dirty="0" smtClean="0">
                <a:solidFill>
                  <a:srgbClr val="EBEBEB"/>
                </a:solidFill>
              </a:rPr>
              <a:t/>
            </a:r>
            <a:br>
              <a:rPr lang="es-ES" sz="1600" dirty="0" smtClean="0">
                <a:solidFill>
                  <a:srgbClr val="EBEBEB"/>
                </a:solidFill>
              </a:rPr>
            </a:br>
            <a:r>
              <a:rPr lang="es-ES" sz="1600" dirty="0">
                <a:solidFill>
                  <a:srgbClr val="EBEBEB"/>
                </a:solidFill>
              </a:rPr>
              <a:t/>
            </a:r>
            <a:br>
              <a:rPr lang="es-ES" sz="1600" dirty="0">
                <a:solidFill>
                  <a:srgbClr val="EBEBEB"/>
                </a:solidFill>
              </a:rPr>
            </a:br>
            <a:r>
              <a:rPr lang="es-ES" sz="1600" dirty="0" smtClean="0">
                <a:solidFill>
                  <a:srgbClr val="EBEBEB"/>
                </a:solidFill>
              </a:rPr>
              <a:t/>
            </a:r>
            <a:br>
              <a:rPr lang="es-ES" sz="1600" dirty="0" smtClean="0">
                <a:solidFill>
                  <a:srgbClr val="EBEBEB"/>
                </a:solidFill>
              </a:rPr>
            </a:br>
            <a:r>
              <a:rPr lang="es-ES" sz="1600" dirty="0">
                <a:solidFill>
                  <a:srgbClr val="EBEBEB"/>
                </a:solidFill>
              </a:rPr>
              <a:t/>
            </a:r>
            <a:br>
              <a:rPr lang="es-ES" sz="1600" dirty="0">
                <a:solidFill>
                  <a:srgbClr val="EBEBEB"/>
                </a:solidFill>
              </a:rPr>
            </a:br>
            <a:r>
              <a:rPr lang="es-ES" sz="1600" dirty="0" smtClean="0">
                <a:solidFill>
                  <a:srgbClr val="EBEBEB"/>
                </a:solidFill>
              </a:rPr>
              <a:t/>
            </a:r>
            <a:br>
              <a:rPr lang="es-ES" sz="1600" dirty="0" smtClean="0">
                <a:solidFill>
                  <a:srgbClr val="EBEBEB"/>
                </a:solidFill>
              </a:rPr>
            </a:br>
            <a:r>
              <a:rPr lang="es-ES" sz="1600" dirty="0" smtClean="0">
                <a:solidFill>
                  <a:srgbClr val="EBEBEB"/>
                </a:solidFill>
              </a:rPr>
              <a:t/>
            </a:r>
            <a:br>
              <a:rPr lang="es-ES" sz="1600" dirty="0" smtClean="0">
                <a:solidFill>
                  <a:srgbClr val="EBEBEB"/>
                </a:solidFill>
              </a:rPr>
            </a:br>
            <a:r>
              <a:rPr lang="es-ES" sz="1600" dirty="0">
                <a:solidFill>
                  <a:srgbClr val="EBEBEB"/>
                </a:solidFill>
              </a:rPr>
              <a:t/>
            </a:r>
            <a:br>
              <a:rPr lang="es-ES" sz="1600" dirty="0">
                <a:solidFill>
                  <a:srgbClr val="EBEBEB"/>
                </a:solidFill>
              </a:rPr>
            </a:br>
            <a:r>
              <a:rPr lang="es-ES" sz="1600" dirty="0" smtClean="0">
                <a:solidFill>
                  <a:srgbClr val="EBEBEB"/>
                </a:solidFill>
              </a:rPr>
              <a:t/>
            </a:r>
            <a:br>
              <a:rPr lang="es-ES" sz="1600" dirty="0" smtClean="0">
                <a:solidFill>
                  <a:srgbClr val="EBEBEB"/>
                </a:solidFill>
              </a:rPr>
            </a:br>
            <a:r>
              <a:rPr lang="es-ES" sz="1600" dirty="0" smtClean="0">
                <a:solidFill>
                  <a:srgbClr val="EBEBEB"/>
                </a:solidFill>
              </a:rPr>
              <a:t/>
            </a:r>
            <a:br>
              <a:rPr lang="es-ES" sz="1600" dirty="0" smtClean="0">
                <a:solidFill>
                  <a:srgbClr val="EBEBEB"/>
                </a:solidFill>
              </a:rPr>
            </a:br>
            <a:r>
              <a:rPr lang="es-ES" sz="1600" dirty="0">
                <a:solidFill>
                  <a:srgbClr val="EBEBEB"/>
                </a:solidFill>
              </a:rPr>
              <a:t/>
            </a:r>
            <a:br>
              <a:rPr lang="es-ES" sz="1600" dirty="0">
                <a:solidFill>
                  <a:srgbClr val="EBEBEB"/>
                </a:solidFill>
              </a:rPr>
            </a:br>
            <a:r>
              <a:rPr lang="es-ES" sz="1600" dirty="0" smtClean="0">
                <a:solidFill>
                  <a:srgbClr val="EBEBEB"/>
                </a:solidFill>
              </a:rPr>
              <a:t/>
            </a:r>
            <a:br>
              <a:rPr lang="es-ES" sz="1600" dirty="0" smtClean="0">
                <a:solidFill>
                  <a:srgbClr val="EBEBEB"/>
                </a:solidFill>
              </a:rPr>
            </a:br>
            <a:r>
              <a:rPr lang="es-ES" sz="1600" dirty="0">
                <a:solidFill>
                  <a:srgbClr val="EBEBEB"/>
                </a:solidFill>
              </a:rPr>
              <a:t/>
            </a:r>
            <a:br>
              <a:rPr lang="es-ES" sz="1600" dirty="0">
                <a:solidFill>
                  <a:srgbClr val="EBEBEB"/>
                </a:solidFill>
              </a:rPr>
            </a:br>
            <a:r>
              <a:rPr lang="es-ES" sz="1600" dirty="0" smtClean="0">
                <a:solidFill>
                  <a:srgbClr val="EBEBEB"/>
                </a:solidFill>
              </a:rPr>
              <a:t/>
            </a:r>
            <a:br>
              <a:rPr lang="es-ES" sz="1600" dirty="0" smtClean="0">
                <a:solidFill>
                  <a:srgbClr val="EBEBEB"/>
                </a:solidFill>
              </a:rPr>
            </a:br>
            <a:r>
              <a:rPr lang="es-ES" sz="1600" dirty="0" smtClean="0">
                <a:solidFill>
                  <a:srgbClr val="EBEBEB"/>
                </a:solidFill>
              </a:rPr>
              <a:t>Actualmente</a:t>
            </a:r>
            <a:r>
              <a:rPr lang="es-ES" sz="1600" dirty="0">
                <a:solidFill>
                  <a:srgbClr val="EBEBEB"/>
                </a:solidFill>
              </a:rPr>
              <a:t>, Windows Phone ya cuenta con la app en fase beta, pudiendo utilizar todas sus funciones excepto la de subir videos. Mientras en Windows 10 Mobile ya se encuentra la versión completa de la aplicación, luego de estar tanto tiempo en versión beta. En el 2015 se incorporó la posibilidad de pautar publicidad desde la plataforma de avisos de Facebook para y en </a:t>
            </a:r>
            <a:r>
              <a:rPr lang="es-ES" sz="1600" dirty="0" smtClean="0">
                <a:solidFill>
                  <a:srgbClr val="EBEBEB"/>
                </a:solidFill>
              </a:rPr>
              <a:t>Instagram</a:t>
            </a:r>
            <a:br>
              <a:rPr lang="es-ES" sz="1600" dirty="0" smtClean="0">
                <a:solidFill>
                  <a:srgbClr val="EBEBEB"/>
                </a:solidFill>
              </a:rPr>
            </a:br>
            <a:r>
              <a:rPr lang="es-ES" sz="1600" dirty="0">
                <a:solidFill>
                  <a:srgbClr val="EBEBEB"/>
                </a:solidFill>
              </a:rPr>
              <a:t/>
            </a:r>
            <a:br>
              <a:rPr lang="es-ES" sz="1600" dirty="0">
                <a:solidFill>
                  <a:srgbClr val="EBEBEB"/>
                </a:solidFill>
              </a:rPr>
            </a:br>
            <a:r>
              <a:rPr lang="en-US" sz="1600" dirty="0">
                <a:solidFill>
                  <a:prstClr val="white"/>
                </a:solidFill>
                <a:latin typeface="Calibri" panose="020F0502020204030204" pitchFamily="34" charset="0"/>
                <a:ea typeface="Calibri" panose="020F0502020204030204" pitchFamily="34" charset="0"/>
                <a:cs typeface="Times New Roman" panose="02020603050405020304" pitchFamily="18" charset="0"/>
              </a:rPr>
              <a:t>En el 2015 se incorporó la posibilidad de pautar public dad desde la plataforma de avisos de Facebook para y en Instagram.</a:t>
            </a:r>
            <a:br>
              <a:rPr lang="en-US" sz="1600" dirty="0">
                <a:solidFill>
                  <a:prstClr val="white"/>
                </a:solidFill>
                <a:latin typeface="Calibri" panose="020F0502020204030204" pitchFamily="34" charset="0"/>
                <a:ea typeface="Calibri" panose="020F0502020204030204" pitchFamily="34" charset="0"/>
                <a:cs typeface="Times New Roman" panose="02020603050405020304" pitchFamily="18" charset="0"/>
              </a:rPr>
            </a:br>
            <a:r>
              <a:rPr lang="en-US" sz="1600" dirty="0">
                <a:solidFill>
                  <a:prstClr val="white"/>
                </a:solidFill>
                <a:latin typeface="Calibri" panose="020F0502020204030204" pitchFamily="34" charset="0"/>
                <a:ea typeface="Calibri" panose="020F0502020204030204" pitchFamily="34" charset="0"/>
                <a:cs typeface="Times New Roman" panose="02020603050405020304" pitchFamily="18" charset="0"/>
              </a:rPr>
              <a:t/>
            </a:r>
            <a:br>
              <a:rPr lang="en-US" sz="1600" dirty="0">
                <a:solidFill>
                  <a:prstClr val="white"/>
                </a:solidFill>
                <a:latin typeface="Calibri" panose="020F0502020204030204" pitchFamily="34" charset="0"/>
                <a:ea typeface="Calibri" panose="020F0502020204030204" pitchFamily="34" charset="0"/>
                <a:cs typeface="Times New Roman" panose="02020603050405020304" pitchFamily="18" charset="0"/>
              </a:rPr>
            </a:br>
            <a:r>
              <a:rPr lang="en-US" sz="1600" dirty="0" smtClean="0">
                <a:solidFill>
                  <a:prstClr val="white"/>
                </a:solidFill>
                <a:latin typeface="Calibri" panose="020F0502020204030204" pitchFamily="34" charset="0"/>
                <a:ea typeface="Calibri" panose="020F0502020204030204" pitchFamily="34" charset="0"/>
                <a:cs typeface="Times New Roman" panose="02020603050405020304" pitchFamily="18" charset="0"/>
              </a:rPr>
              <a:t/>
            </a:r>
            <a:br>
              <a:rPr lang="en-US" sz="1600" dirty="0" smtClean="0">
                <a:solidFill>
                  <a:prstClr val="white"/>
                </a:solidFill>
                <a:latin typeface="Calibri" panose="020F0502020204030204" pitchFamily="34" charset="0"/>
                <a:ea typeface="Calibri" panose="020F0502020204030204" pitchFamily="34" charset="0"/>
                <a:cs typeface="Times New Roman" panose="02020603050405020304" pitchFamily="18" charset="0"/>
              </a:rPr>
            </a:br>
            <a:endParaRPr lang="en-US" sz="1600" dirty="0"/>
          </a:p>
        </p:txBody>
      </p:sp>
      <p:pic>
        <p:nvPicPr>
          <p:cNvPr id="3" name="Picture 2"/>
          <p:cNvPicPr>
            <a:picLocks noChangeAspect="1"/>
          </p:cNvPicPr>
          <p:nvPr/>
        </p:nvPicPr>
        <p:blipFill>
          <a:blip r:embed="rId2"/>
          <a:stretch>
            <a:fillRect/>
          </a:stretch>
        </p:blipFill>
        <p:spPr>
          <a:xfrm>
            <a:off x="1921759" y="343906"/>
            <a:ext cx="4297972" cy="3016844"/>
          </a:xfrm>
          <a:prstGeom prst="rect">
            <a:avLst/>
          </a:prstGeom>
        </p:spPr>
      </p:pic>
    </p:spTree>
    <p:extLst>
      <p:ext uri="{BB962C8B-B14F-4D97-AF65-F5344CB8AC3E}">
        <p14:creationId xmlns:p14="http://schemas.microsoft.com/office/powerpoint/2010/main" val="142336726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4474</TotalTime>
  <Words>293</Words>
  <Application>Microsoft Office PowerPoint</Application>
  <PresentationFormat>Panorámica</PresentationFormat>
  <Paragraphs>84</Paragraphs>
  <Slides>12</Slides>
  <Notes>0</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12</vt:i4>
      </vt:variant>
    </vt:vector>
  </HeadingPairs>
  <TitlesOfParts>
    <vt:vector size="21" baseType="lpstr">
      <vt:lpstr>Arial</vt:lpstr>
      <vt:lpstr>Brush Script MT</vt:lpstr>
      <vt:lpstr>Calibri</vt:lpstr>
      <vt:lpstr>Century Gothic</vt:lpstr>
      <vt:lpstr>Symbol</vt:lpstr>
      <vt:lpstr>Times New Roman</vt:lpstr>
      <vt:lpstr>Wingdings</vt:lpstr>
      <vt:lpstr>Wingdings 3</vt:lpstr>
      <vt:lpstr>Ion</vt:lpstr>
      <vt:lpstr>INTEGRATES DEL GRUPO DE EXPOSICION</vt:lpstr>
      <vt:lpstr>PROGRAMACION ESTRUCTURADA</vt:lpstr>
      <vt:lpstr>                          Índice </vt:lpstr>
      <vt:lpstr>Que es Instagram?</vt:lpstr>
      <vt:lpstr>Historia </vt:lpstr>
      <vt:lpstr>        El 9 de abril de 2012, se anunció que Facebook había adquirido la compañía por mil millones de USD.  El 2 de mayo de 2013, Instagram introdujo la posibilidad de etiquetar a personas y marcas en cualquiera de las fotos. De esta forma, satisfacía una de las características más demandadas por los usuarios.  El 12 de diciembre de ese mismo año integró Instagram Direct,  es la forma de enviar mensajes directos y privados con fotografías o vídeos, tal como los inbox de Facebook. </vt:lpstr>
      <vt:lpstr>En enero de 2011, Instagram añadió hashtags para ayudar a los usuarios a descubrir las fotos que los demás usuarios compartían sobre un mismo tema.      En septiembre de 2011, la versión 2.0 se puso en marcha en la App Store.   Se incluyeron nuevos filtros en vivo, opción de aplicar efectos de desenfoque a áreas concretas, edición de imágenes de alta resolución, bordes opcionales, botón de rotación de la imagen y un botón de actualización.  </vt:lpstr>
      <vt:lpstr>   </vt:lpstr>
      <vt:lpstr>             Actualmente, Windows Phone ya cuenta con la app en fase beta, pudiendo utilizar todas sus funciones excepto la de subir videos. Mientras en Windows 10 Mobile ya se encuentra la versión completa de la aplicación, luego de estar tanto tiempo en versión beta. En el 2015 se incorporó la posibilidad de pautar publicidad desde la plataforma de avisos de Facebook para y en Instagram  En el 2015 se incorporó la posibilidad de pautar public dad desde la plataforma de avisos de Facebook para y en Instagram.   </vt:lpstr>
      <vt:lpstr>Impacto de Instagram </vt:lpstr>
      <vt:lpstr>Filtros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PROGRAMACION ESTRUCTURADA</dc:title>
  <dc:creator>Freddy Mejia</dc:creator>
  <cp:lastModifiedBy>freddy</cp:lastModifiedBy>
  <cp:revision>27</cp:revision>
  <dcterms:created xsi:type="dcterms:W3CDTF">2017-10-03T17:32:13Z</dcterms:created>
  <dcterms:modified xsi:type="dcterms:W3CDTF">2017-12-03T23:09:06Z</dcterms:modified>
</cp:coreProperties>
</file>

<file path=docProps/thumbnail.jpeg>
</file>